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1" r:id="rId22"/>
    <p:sldId id="312" r:id="rId23"/>
    <p:sldId id="297" r:id="rId24"/>
    <p:sldId id="307" r:id="rId25"/>
    <p:sldId id="306" r:id="rId26"/>
    <p:sldId id="300" r:id="rId27"/>
    <p:sldId id="277" r:id="rId28"/>
    <p:sldId id="271" r:id="rId29"/>
    <p:sldId id="302" r:id="rId30"/>
    <p:sldId id="272" r:id="rId31"/>
    <p:sldId id="30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17/5/2019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(with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 dirty="0"/>
              <a:t> correspondence in INTERVAL) results for INF1 as a whole and by proteins.</a:t>
            </a:r>
          </a:p>
          <a:p>
            <a:r>
              <a:rPr lang="en-GB" dirty="0"/>
              <a:t>Additional results on IBD, rheumatoid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 are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METAL.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9" y="1799447"/>
            <a:ext cx="5756366" cy="4584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07" y="944358"/>
            <a:ext cx="6452993" cy="59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Side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% (above LLOD)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57" y="1506583"/>
            <a:ext cx="6223143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61322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A general sense of options for identification of near-independent signals from contrast between 1KG, UK10K+1KG (INTERVAL genotypes) compared to INTERVAL.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 Further work is </a:t>
            </a:r>
            <a:r>
              <a:rPr lang="en-GB" dirty="0" err="1"/>
              <a:t>onging</a:t>
            </a:r>
            <a:r>
              <a:rPr lang="en-GB" dirty="0"/>
              <a:t> with </a:t>
            </a:r>
            <a:r>
              <a:rPr lang="en-GB"/>
              <a:t>v2 outputs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470468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17" y="0"/>
            <a:ext cx="577378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chr8)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A1DD0-660D-46F3-9343-08466C095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1323762"/>
            <a:ext cx="10149840" cy="5534238"/>
          </a:xfr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A combination of genomic and proteomic data offers great opportunities to investigate the underlying biology (Sun et al. 2018) in relation to clinical outcomes </a:t>
            </a:r>
            <a:r>
              <a:rPr lang="en-US" altLang="en-US" dirty="0"/>
              <a:t>(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We here report an ongoing project on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meta-analysis on 91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from 12 SCALLOP discovery studies as part of the endeavour for biological insights from large-scale collaboration, as t</a:t>
            </a:r>
            <a:r>
              <a:rPr lang="en-US" altLang="en-US" dirty="0"/>
              <a:t>he vital role of inflammation is well-established in immune response and increasingly </a:t>
            </a:r>
            <a:r>
              <a:rPr lang="en-US" altLang="en-US" dirty="0" err="1"/>
              <a:t>recognised</a:t>
            </a:r>
            <a:r>
              <a:rPr lang="en-US" altLang="en-US" dirty="0"/>
              <a:t> in a range of pathological processes and diseases.</a:t>
            </a:r>
            <a:r>
              <a:rPr lang="en-GB" alt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chr17)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53529-B7FB-42CC-8A82-9505A02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365504"/>
            <a:ext cx="10741152" cy="5432406"/>
          </a:xfr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Findings from </a:t>
            </a:r>
            <a:r>
              <a:rPr lang="en-GB" b="1" i="1" dirty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1. </a:t>
            </a:r>
            <a:r>
              <a:rPr lang="en-GB" sz="2400" dirty="0" err="1"/>
              <a:t>indels</a:t>
            </a:r>
            <a:r>
              <a:rPr lang="en-GB" sz="2400" dirty="0"/>
              <a:t> introduce more signals; 2. </a:t>
            </a:r>
            <a:r>
              <a:rPr lang="en-GB" sz="2400" b="1" dirty="0"/>
              <a:t>default 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3. Although it looks close, 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4. PLINK 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5. </a:t>
            </a:r>
            <a:r>
              <a:rPr lang="en-GB" sz="2400" b="1" dirty="0"/>
              <a:t>Specification of sliding LD windows disregarding AILD patterns in clumping gives 53 additional signals</a:t>
            </a:r>
            <a:r>
              <a:rPr lang="en-GB" sz="2400" dirty="0"/>
              <a:t>; 6. Thanks to the larger sample size and perhaps greater variant number, INTERVAL as LD reference leads to more signals than 1000Genomes;  7. Summary statistics from larger sample size gives more signals; 8. Unpruned results are likely to give more cis signals but this is subject to scrutiny perhaps on individual cases.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i="1" dirty="0"/>
              <a:t>See </a:t>
            </a:r>
            <a:r>
              <a:rPr lang="en-GB" sz="2400" i="1" dirty="0">
                <a:solidFill>
                  <a:srgbClr val="0070C0"/>
                </a:solidFill>
              </a:rPr>
              <a:t>https://github.com/jinghuazhao/INF/blob/master/cardio/clump-cojo.md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 via AILD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Form AILD blocks with INTERVAL UK10K+1KG imputed data, involving </a:t>
            </a:r>
            <a:r>
              <a:rPr lang="en-GB" sz="2000"/>
              <a:t>specific variants.</a:t>
            </a:r>
            <a:endParaRPr lang="en-GB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Tag </a:t>
            </a:r>
            <a:r>
              <a:rPr lang="en-GB" sz="2000" dirty="0" err="1"/>
              <a:t>sumstats</a:t>
            </a:r>
            <a:r>
              <a:rPr lang="en-GB" sz="2000" dirty="0"/>
              <a:t> with AILD blocks.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Overlap regions with GWAS </a:t>
            </a:r>
            <a:r>
              <a:rPr lang="en-GB" sz="2000" dirty="0" err="1"/>
              <a:t>sumstats</a:t>
            </a:r>
            <a:r>
              <a:rPr lang="en-GB" sz="2000" dirty="0"/>
              <a:t> containing signals to 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PLINK –clump-r2 0.1 and/or GCTA --</a:t>
            </a:r>
            <a:r>
              <a:rPr lang="en-GB" sz="2000" dirty="0" err="1"/>
              <a:t>cojo</a:t>
            </a:r>
            <a:r>
              <a:rPr lang="en-GB" sz="2000" dirty="0"/>
              <a:t>-collinear 0.9 (no –cojo-r2 yet). </a:t>
            </a:r>
          </a:p>
          <a:p>
            <a:r>
              <a:rPr lang="en-GB" sz="2400" dirty="0"/>
              <a:t>Significantly reduced computing times for GCTA from ~10 days to &lt;1 day on cardio. </a:t>
            </a:r>
          </a:p>
          <a:p>
            <a:r>
              <a:rPr lang="en-GB" sz="2400" dirty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were just examples that we would be able to replicate earlier work but on a greater scale. In general, our work 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</a:t>
            </a: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https://jinghuazhao.github.io/INF/</a:t>
            </a:r>
            <a:r>
              <a:rPr lang="en-GB" altLang="en-US" dirty="0">
                <a:latin typeface="Arial" charset="0"/>
              </a:rPr>
              <a:t>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reflection of the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Discovery, replication – INTERVAL, meta-analysis, NSPHS, </a:t>
            </a:r>
            <a:r>
              <a:rPr lang="en-GB"/>
              <a:t>and replication.</a:t>
            </a:r>
            <a:endParaRPr lang="en-GB" dirty="0"/>
          </a:p>
          <a:p>
            <a:r>
              <a:rPr lang="en-GB" dirty="0"/>
              <a:t>Near-independent signals. PLINK –clump is based on p-value and r2 with more signals than GCTA –</a:t>
            </a:r>
            <a:r>
              <a:rPr lang="en-GB" dirty="0" err="1"/>
              <a:t>cojo</a:t>
            </a:r>
            <a:r>
              <a:rPr lang="en-GB" dirty="0"/>
              <a:t> analysis, both within AILD blocks with the same prospect for </a:t>
            </a:r>
            <a:r>
              <a:rPr lang="en-GB" dirty="0" err="1"/>
              <a:t>finemapping</a:t>
            </a:r>
            <a:r>
              <a:rPr lang="en-GB" dirty="0"/>
              <a:t> –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  <a:p>
            <a:r>
              <a:rPr lang="en-GB" dirty="0"/>
              <a:t>Effect size/AF plot and in relation to power/winner’s curse – INTERVAL vs INF1.</a:t>
            </a:r>
          </a:p>
          <a:p>
            <a:r>
              <a:rPr lang="en-GB" dirty="0"/>
              <a:t>Additional information on genotyping and cohort characteristics needs to be requested for the paper.</a:t>
            </a:r>
          </a:p>
          <a:p>
            <a:r>
              <a:rPr lang="en-GB" dirty="0"/>
              <a:t>Further downstream analysis with </a:t>
            </a:r>
            <a:r>
              <a:rPr lang="en-GB" dirty="0" err="1"/>
              <a:t>PhenoScanner</a:t>
            </a:r>
            <a:r>
              <a:rPr lang="en-GB" dirty="0"/>
              <a:t>, </a:t>
            </a:r>
            <a:r>
              <a:rPr lang="en-GB" dirty="0" err="1"/>
              <a:t>ProGeM</a:t>
            </a:r>
            <a:r>
              <a:rPr lang="en-GB" dirty="0"/>
              <a:t>(?) and MR.</a:t>
            </a:r>
          </a:p>
          <a:p>
            <a:r>
              <a:rPr lang="en-GB" dirty="0"/>
              <a:t>Elementary summary statistics such as h2 from INTERVAL, with KORA relatively small for GCTA and possibly also with INF1 for HESS.</a:t>
            </a:r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Additional points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Between-cohort MAF-MAF plots.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r>
              <a:rPr lang="en-US" dirty="0"/>
              <a:t>.</a:t>
            </a:r>
          </a:p>
          <a:p>
            <a:r>
              <a:rPr lang="en-US" dirty="0"/>
              <a:t>Chr19. NLRP12 from INTERVAL.</a:t>
            </a:r>
          </a:p>
          <a:p>
            <a:r>
              <a:rPr lang="en-US" dirty="0"/>
              <a:t>Total # signals relative to other panels.</a:t>
            </a:r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592649"/>
              </p:ext>
            </p:extLst>
          </p:nvPr>
        </p:nvGraphicFramePr>
        <p:xfrm>
          <a:off x="374469" y="1219480"/>
          <a:ext cx="11573691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1910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5033121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477380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2951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15335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176354"/>
            <a:ext cx="3800856" cy="1698171"/>
          </a:xfrm>
        </p:spPr>
        <p:txBody>
          <a:bodyPr/>
          <a:lstStyle/>
          <a:p>
            <a:r>
              <a:rPr lang="en-GB" dirty="0"/>
              <a:t>CEU support team.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46146"/>
            <a:ext cx="4440936" cy="95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832" y="1738977"/>
            <a:ext cx="3538955" cy="1545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26440" y="3573347"/>
            <a:ext cx="3369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altLang="en-US" b="1" dirty="0">
                <a:latin typeface="Arial" charset="0"/>
              </a:rPr>
              <a:t>Proteins</a:t>
            </a:r>
            <a:r>
              <a:rPr lang="en-GB" altLang="en-US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b="1" dirty="0">
                <a:latin typeface="Arial" charset="0"/>
              </a:rPr>
              <a:t>Genotypes</a:t>
            </a:r>
            <a:r>
              <a:rPr lang="en-GB" altLang="en-US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b="1" dirty="0">
                <a:latin typeface="Arial" charset="0"/>
              </a:rPr>
              <a:t>Model</a:t>
            </a:r>
            <a:r>
              <a:rPr lang="en-GB" altLang="en-US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b="1" dirty="0">
                <a:latin typeface="Arial" charset="0"/>
              </a:rPr>
              <a:t>Meta-analysis</a:t>
            </a:r>
            <a:r>
              <a:rPr lang="en-GB" altLang="en-US" dirty="0">
                <a:latin typeface="Arial" charset="0"/>
              </a:rPr>
              <a:t>. Per-</a:t>
            </a:r>
            <a:r>
              <a:rPr lang="en-GB" altLang="en-US" dirty="0">
                <a:latin typeface="Arial" charset="0"/>
                <a:ea typeface="SimSun" pitchFamily="2" charset="-122"/>
              </a:rPr>
              <a:t>SNP meta-analysis on effect sizes through METAL.</a:t>
            </a: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dirty="0">
                <a:latin typeface="Arial" charset="0"/>
                <a:ea typeface="SimSun" pitchFamily="2" charset="-122"/>
              </a:rPr>
              <a:t>Clumping and joint/conditional analysis. 1. Both 1000Genomes and individual level genotype data from INTERVAL were used as LD reference panels; 2. Both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and by approximately independent LD (AILD) blocks; 3.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Bonferroni</a:t>
            </a:r>
            <a:r>
              <a:rPr lang="en-GB" altLang="en-US" dirty="0">
                <a:latin typeface="Arial" charset="0"/>
                <a:ea typeface="SimSun" pitchFamily="2" charset="-122"/>
              </a:rPr>
              <a:t> correction on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significance ~ 5e-10.</a:t>
            </a: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dirty="0">
                <a:latin typeface="Arial" charset="0"/>
                <a:ea typeface="SimSun" pitchFamily="2" charset="-122"/>
              </a:rPr>
              <a:t> </a:t>
            </a:r>
            <a:r>
              <a:rPr lang="en-GB" dirty="0"/>
              <a:t>cis/trans classification is now among the functions and accommodates both PLINK and GCTA results; </a:t>
            </a:r>
            <a:r>
              <a:rPr lang="en-GB" dirty="0" err="1"/>
              <a:t>PhenoScanner</a:t>
            </a:r>
            <a:r>
              <a:rPr lang="en-GB" dirty="0"/>
              <a:t> was also integrated.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with TACKPOSITIONS/CUSTOMVARIABLE.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AILD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/>
              <a:t>PLINK –clump-r2 0, 0.1 –</a:t>
            </a:r>
            <a:r>
              <a:rPr lang="en-GB" dirty="0"/>
              <a:t>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r>
              <a:rPr lang="en-GB" dirty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(2018), signals were taken as near-independent (primary + secondary) from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1703 autosomal regions have flanking distances (No of regions) correspondence such that are 250kb (36), 500kb (300) and 10mb (1701).</a:t>
            </a:r>
          </a:p>
          <a:p>
            <a:r>
              <a:rPr lang="en-GB" dirty="0"/>
              <a:t>Exclude regions in high LD including HLA, giving 1672 regions.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2064</Words>
  <Application>Microsoft Office PowerPoint</Application>
  <PresentationFormat>Widescreen</PresentationFormat>
  <Paragraphs>230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Side information on LLOD</vt:lpstr>
      <vt:lpstr>Busy Manhattan plots and % (above LLOD)</vt:lpstr>
      <vt:lpstr>IFN.gamma from &gt;1,000 signals (L) to none (R)</vt:lpstr>
      <vt:lpstr>Results</vt:lpstr>
      <vt:lpstr>Manhattan (L) and Q-Q plots (R) for OPG</vt:lpstr>
      <vt:lpstr>Regional plot (OPG, chr8)</vt:lpstr>
      <vt:lpstr>Forest plot (OPG, chr8)</vt:lpstr>
      <vt:lpstr>Forest plot (OPG, chr17)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Additional points</vt:lpstr>
      <vt:lpstr>References</vt:lpstr>
      <vt:lpstr>Landmarks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hua zhao</cp:lastModifiedBy>
  <cp:revision>892</cp:revision>
  <dcterms:created xsi:type="dcterms:W3CDTF">2018-11-11T14:47:16Z</dcterms:created>
  <dcterms:modified xsi:type="dcterms:W3CDTF">2019-05-18T15:40:57Z</dcterms:modified>
</cp:coreProperties>
</file>